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1"/>
  </p:notesMasterIdLst>
  <p:sldIdLst>
    <p:sldId id="261" r:id="rId5"/>
    <p:sldId id="289" r:id="rId6"/>
    <p:sldId id="263" r:id="rId7"/>
    <p:sldId id="271" r:id="rId8"/>
    <p:sldId id="286" r:id="rId9"/>
    <p:sldId id="284" r:id="rId10"/>
    <p:sldId id="273" r:id="rId11"/>
    <p:sldId id="274" r:id="rId12"/>
    <p:sldId id="281" r:id="rId13"/>
    <p:sldId id="275" r:id="rId14"/>
    <p:sldId id="283" r:id="rId15"/>
    <p:sldId id="282" r:id="rId16"/>
    <p:sldId id="287" r:id="rId17"/>
    <p:sldId id="288" r:id="rId18"/>
    <p:sldId id="265" r:id="rId19"/>
    <p:sldId id="29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94" autoAdjust="0"/>
    <p:restoredTop sz="94660"/>
  </p:normalViewPr>
  <p:slideViewPr>
    <p:cSldViewPr snapToGrid="0">
      <p:cViewPr varScale="1">
        <p:scale>
          <a:sx n="80" d="100"/>
          <a:sy n="80" d="100"/>
        </p:scale>
        <p:origin x="51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4/28/2022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16</a:t>
            </a:fld>
            <a:endParaRPr lang="en-US" dirty="0"/>
          </a:p>
        </p:txBody>
      </p:sp>
    </p:spTree>
    <p:extLst>
      <p:ext uri="{BB962C8B-B14F-4D97-AF65-F5344CB8AC3E}">
        <p14:creationId xmlns:p14="http://schemas.microsoft.com/office/powerpoint/2010/main" val="14754277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4/28/2022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4/28/2022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4/28/2022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4/28/2022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4/28/2022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4/28/2022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4/28/2022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4/28/2022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4/28/2022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4/28/2022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4/28/2022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4/28/2022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4/28/2022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4/28/2022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mailto:BacheBiyaPaeinSaremoonDardGereft@Gmail.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a:t>Internet of Things</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(IOT)</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F3D1F-8281-7240-D7B4-5BD3092D4874}"/>
              </a:ext>
            </a:extLst>
          </p:cNvPr>
          <p:cNvSpPr>
            <a:spLocks noGrp="1"/>
          </p:cNvSpPr>
          <p:nvPr>
            <p:ph type="title"/>
          </p:nvPr>
        </p:nvSpPr>
        <p:spPr>
          <a:xfrm>
            <a:off x="1248990" y="26891"/>
            <a:ext cx="9905998" cy="860611"/>
          </a:xfrm>
        </p:spPr>
        <p:txBody>
          <a:bodyPr/>
          <a:lstStyle/>
          <a:p>
            <a:pPr algn="r" rtl="1"/>
            <a:r>
              <a:rPr lang="fa-IR" sz="3600" b="0" i="0" dirty="0">
                <a:effectLst/>
                <a:latin typeface="Dubai" panose="020B0503030403030204" pitchFamily="34" charset="-78"/>
                <a:cs typeface="Dubai" panose="020B0503030403030204" pitchFamily="34" charset="-78"/>
              </a:rPr>
              <a:t>اینترنت اشیا و سلامت:</a:t>
            </a:r>
            <a:endParaRPr lang="en-US" dirty="0"/>
          </a:p>
        </p:txBody>
      </p:sp>
      <p:sp>
        <p:nvSpPr>
          <p:cNvPr id="9" name="TextBox 8">
            <a:extLst>
              <a:ext uri="{FF2B5EF4-FFF2-40B4-BE49-F238E27FC236}">
                <a16:creationId xmlns:a16="http://schemas.microsoft.com/office/drawing/2014/main" id="{79F40734-D458-8B76-CD00-49C3600AB437}"/>
              </a:ext>
            </a:extLst>
          </p:cNvPr>
          <p:cNvSpPr txBox="1"/>
          <p:nvPr/>
        </p:nvSpPr>
        <p:spPr>
          <a:xfrm>
            <a:off x="959223" y="654421"/>
            <a:ext cx="10273553" cy="3370153"/>
          </a:xfrm>
          <a:prstGeom prst="rect">
            <a:avLst/>
          </a:prstGeom>
          <a:noFill/>
        </p:spPr>
        <p:txBody>
          <a:bodyPr wrap="square">
            <a:spAutoFit/>
          </a:bodyPr>
          <a:lstStyle/>
          <a:p>
            <a:pPr algn="r" rtl="1" fontAlgn="base">
              <a:lnSpc>
                <a:spcPct val="150000"/>
              </a:lnSpc>
            </a:pPr>
            <a:r>
              <a:rPr lang="fa-IR" sz="2400" b="0" i="0" dirty="0">
                <a:effectLst/>
                <a:latin typeface="Dubai" panose="020B0503030403030204" pitchFamily="34" charset="-78"/>
                <a:cs typeface="Dubai" panose="020B0503030403030204" pitchFamily="34" charset="-78"/>
              </a:rPr>
              <a:t>با ادغام </a:t>
            </a:r>
            <a:r>
              <a:rPr lang="en-US" sz="2400" b="0" i="0" dirty="0">
                <a:effectLst/>
                <a:latin typeface="Dubai" panose="020B0503030403030204" pitchFamily="34" charset="-78"/>
                <a:cs typeface="Dubai" panose="020B0503030403030204" pitchFamily="34" charset="-78"/>
              </a:rPr>
              <a:t>IoT </a:t>
            </a:r>
            <a:r>
              <a:rPr lang="fa-IR" sz="2400" b="0" i="0" dirty="0">
                <a:effectLst/>
                <a:latin typeface="Dubai" panose="020B0503030403030204" pitchFamily="34" charset="-78"/>
                <a:cs typeface="Dubai" panose="020B0503030403030204" pitchFamily="34" charset="-78"/>
              </a:rPr>
              <a:t>و زندگی ، بهبود قابل توجهی در حوزه سلامت و خدمات بیمارستانی در حال وقوع است. اینترنت اشیا برای بیماران این امکان را فراهم می‌کند تا کنترل وضعیت را در دست بگیرند و پزشکان و کارکنان بیمارستان نیز می‌توانند مراقبت‌های مؤثری را ارائه دهند. پزشکان با جمع آوری داده‌های بیمار در طول اقامت در بیمارستان و یا با استفاده از سیستم‌های </a:t>
            </a:r>
            <a:r>
              <a:rPr lang="en-US" sz="2400" b="0" i="0" dirty="0">
                <a:effectLst/>
                <a:latin typeface="Dubai" panose="020B0503030403030204" pitchFamily="34" charset="-78"/>
                <a:cs typeface="Dubai" panose="020B0503030403030204" pitchFamily="34" charset="-78"/>
              </a:rPr>
              <a:t>Telemedicine، </a:t>
            </a:r>
            <a:r>
              <a:rPr lang="fa-IR" sz="2400" b="0" i="0" dirty="0">
                <a:effectLst/>
                <a:latin typeface="Dubai" panose="020B0503030403030204" pitchFamily="34" charset="-78"/>
                <a:cs typeface="Dubai" panose="020B0503030403030204" pitchFamily="34" charset="-78"/>
              </a:rPr>
              <a:t>دیدگاه‌های دقیق‌تری نسبت به وضعیت بدن بیمار کسب نموده و طرح‌های مراقبتی ویژه و تخصصی‌تری را برای هر بیمار ارائه دهند .</a:t>
            </a:r>
          </a:p>
        </p:txBody>
      </p:sp>
      <p:pic>
        <p:nvPicPr>
          <p:cNvPr id="6146" name="Picture 2" descr="How IoT is revolutionizing the healthcare industry - NewGenApps -  DeepTech,FinTech,Blockchain, Cloud, Mobile, Analytics">
            <a:extLst>
              <a:ext uri="{FF2B5EF4-FFF2-40B4-BE49-F238E27FC236}">
                <a16:creationId xmlns:a16="http://schemas.microsoft.com/office/drawing/2014/main" id="{4AA4B783-73E4-9F09-BA97-CC1CE1102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575" y="4101847"/>
            <a:ext cx="7174848" cy="2526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768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F3D1F-8281-7240-D7B4-5BD3092D4874}"/>
              </a:ext>
            </a:extLst>
          </p:cNvPr>
          <p:cNvSpPr>
            <a:spLocks noGrp="1"/>
          </p:cNvSpPr>
          <p:nvPr>
            <p:ph type="title"/>
          </p:nvPr>
        </p:nvSpPr>
        <p:spPr>
          <a:xfrm>
            <a:off x="1222095" y="555810"/>
            <a:ext cx="9905998" cy="842682"/>
          </a:xfrm>
        </p:spPr>
        <p:txBody>
          <a:bodyPr/>
          <a:lstStyle/>
          <a:p>
            <a:pPr algn="r" rtl="1"/>
            <a:r>
              <a:rPr lang="fa-IR" sz="3600" b="0" i="0" dirty="0">
                <a:effectLst/>
                <a:latin typeface="Dubai" panose="020B0503030403030204" pitchFamily="34" charset="-78"/>
                <a:cs typeface="Dubai" panose="020B0503030403030204" pitchFamily="34" charset="-78"/>
              </a:rPr>
              <a:t>محافظت از محیط زیست:</a:t>
            </a:r>
            <a:endParaRPr lang="en-US" dirty="0"/>
          </a:p>
        </p:txBody>
      </p:sp>
      <p:sp>
        <p:nvSpPr>
          <p:cNvPr id="9" name="TextBox 8">
            <a:extLst>
              <a:ext uri="{FF2B5EF4-FFF2-40B4-BE49-F238E27FC236}">
                <a16:creationId xmlns:a16="http://schemas.microsoft.com/office/drawing/2014/main" id="{79F40734-D458-8B76-CD00-49C3600AB437}"/>
              </a:ext>
            </a:extLst>
          </p:cNvPr>
          <p:cNvSpPr txBox="1"/>
          <p:nvPr/>
        </p:nvSpPr>
        <p:spPr>
          <a:xfrm>
            <a:off x="298728" y="1748116"/>
            <a:ext cx="10829365" cy="4154984"/>
          </a:xfrm>
          <a:prstGeom prst="rect">
            <a:avLst/>
          </a:prstGeom>
          <a:noFill/>
        </p:spPr>
        <p:txBody>
          <a:bodyPr wrap="square">
            <a:spAutoFit/>
          </a:bodyPr>
          <a:lstStyle/>
          <a:p>
            <a:pPr algn="r" rtl="1" fontAlgn="base">
              <a:lnSpc>
                <a:spcPct val="200000"/>
              </a:lnSpc>
            </a:pPr>
            <a:r>
              <a:rPr lang="en-US" sz="2400" b="0" i="0" dirty="0">
                <a:effectLst/>
                <a:latin typeface="Dubai" panose="020B0503030403030204" pitchFamily="34" charset="-78"/>
                <a:cs typeface="Dubai" panose="020B0503030403030204" pitchFamily="34" charset="-78"/>
              </a:rPr>
              <a:t>IoT </a:t>
            </a:r>
            <a:r>
              <a:rPr lang="fa-IR" sz="2400" b="0" i="0" dirty="0">
                <a:effectLst/>
                <a:latin typeface="Dubai" panose="020B0503030403030204" pitchFamily="34" charset="-78"/>
                <a:cs typeface="Dubai" panose="020B0503030403030204" pitchFamily="34" charset="-78"/>
              </a:rPr>
              <a:t>می‌تواند به‌طور گسترده بر حفظ محیط زیست تأثیرگذار باشد. افزایش بهره‌وری تولید از طریق اینترنت اشیا به کاهش مصرف انرژی کمک می‌کند و کلان داده‌ها با کمک سیستم‌های نظارتی، اطلاعات ارزشمندی از محیط‌هایی که بر سلامت ما تأثیر گذارند فراهم می‌آورند. </a:t>
            </a:r>
            <a:r>
              <a:rPr lang="en-US" sz="2400" b="0" i="0" dirty="0">
                <a:effectLst/>
                <a:latin typeface="Dubai" panose="020B0503030403030204" pitchFamily="34" charset="-78"/>
                <a:cs typeface="Dubai" panose="020B0503030403030204" pitchFamily="34" charset="-78"/>
              </a:rPr>
              <a:t>IoT </a:t>
            </a:r>
            <a:r>
              <a:rPr lang="fa-IR" sz="2400" b="0" i="0" dirty="0">
                <a:effectLst/>
                <a:latin typeface="Dubai" panose="020B0503030403030204" pitchFamily="34" charset="-78"/>
                <a:cs typeface="Dubai" panose="020B0503030403030204" pitchFamily="34" charset="-78"/>
              </a:rPr>
              <a:t>روش‌های خلاقانه‌ای برای کنترل جنبه‌های مختلف حفاظت از محیط، تغییرات آب و هوایی و جلوگیری از شکار غیرمجاز و جنگل‌زدایی دارد.</a:t>
            </a:r>
          </a:p>
          <a:p>
            <a:pPr algn="r" rtl="1" fontAlgn="base"/>
            <a:endParaRPr lang="fa-IR" sz="2400" b="0" i="0" dirty="0">
              <a:effectLst/>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2550885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3E34E-2295-0BF5-E179-F637DED87812}"/>
              </a:ext>
            </a:extLst>
          </p:cNvPr>
          <p:cNvSpPr>
            <a:spLocks noGrp="1"/>
          </p:cNvSpPr>
          <p:nvPr>
            <p:ph type="title"/>
          </p:nvPr>
        </p:nvSpPr>
        <p:spPr>
          <a:xfrm>
            <a:off x="7198659" y="1241262"/>
            <a:ext cx="4007448" cy="1478570"/>
          </a:xfrm>
        </p:spPr>
        <p:txBody>
          <a:bodyPr/>
          <a:lstStyle/>
          <a:p>
            <a:pPr algn="r" rtl="1"/>
            <a:r>
              <a:rPr lang="fa-IR" sz="3600" b="0" i="0" dirty="0">
                <a:effectLst/>
                <a:latin typeface="Dubai" panose="020B0503030403030204" pitchFamily="34" charset="-78"/>
                <a:cs typeface="Dubai" panose="020B0503030403030204" pitchFamily="34" charset="-78"/>
              </a:rPr>
              <a:t>خودروهای هوشمند:</a:t>
            </a:r>
            <a:endParaRPr lang="en-US" dirty="0"/>
          </a:p>
        </p:txBody>
      </p:sp>
      <p:pic>
        <p:nvPicPr>
          <p:cNvPr id="7170" name="Picture 2" descr="6 Ways Automotive IoT Is Ruling The Road | Built In">
            <a:extLst>
              <a:ext uri="{FF2B5EF4-FFF2-40B4-BE49-F238E27FC236}">
                <a16:creationId xmlns:a16="http://schemas.microsoft.com/office/drawing/2014/main" id="{B92EDE5F-328C-C70D-E299-2B60F516F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356" y="271929"/>
            <a:ext cx="5737185" cy="30120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BCD9CD-8B06-7AF3-09B4-0D899B1C1605}"/>
              </a:ext>
            </a:extLst>
          </p:cNvPr>
          <p:cNvSpPr txBox="1"/>
          <p:nvPr/>
        </p:nvSpPr>
        <p:spPr>
          <a:xfrm>
            <a:off x="869801" y="3349272"/>
            <a:ext cx="10273553" cy="3370153"/>
          </a:xfrm>
          <a:prstGeom prst="rect">
            <a:avLst/>
          </a:prstGeom>
          <a:noFill/>
        </p:spPr>
        <p:txBody>
          <a:bodyPr wrap="square">
            <a:spAutoFit/>
          </a:bodyPr>
          <a:lstStyle/>
          <a:p>
            <a:pPr algn="r" rtl="1" fontAlgn="base">
              <a:lnSpc>
                <a:spcPct val="150000"/>
              </a:lnSpc>
            </a:pPr>
            <a:r>
              <a:rPr lang="fa-IR" sz="2400" b="0" i="0" dirty="0">
                <a:effectLst/>
                <a:latin typeface="Dubai" panose="020B0503030403030204" pitchFamily="34" charset="-78"/>
                <a:cs typeface="Dubai" panose="020B0503030403030204" pitchFamily="34" charset="-78"/>
              </a:rPr>
              <a:t>خودروهای هوشمند می‌توانند به ایمنی و امنیت سرنشینان کمک کنند. این ماشین‌ها اطلاعات مربوط به شرایط جاده‌ای، ترافیکی و سایر موانع را در اختیار راننده قرار می‌دهند. سنسورهای تعبیه شده در خودروها، به شناسایی محیط اطراف و موقعیت‌یابی کمک می‌کند. اپلیکیشن‌های ارتباطی می‌توانند در صورت سانحه، با مراکز اورژانس طور خودکار تماس بگیرند و همچنین تعمیرات و نگهداری وسایل نقلیه که راهی پیشگیرانه برای تأمین امنیت خودرو است، به خوبی از خرابی‌های ناگهانی و هزینه‌های غیر منتظره جلوگیری کند.</a:t>
            </a:r>
          </a:p>
        </p:txBody>
      </p:sp>
    </p:spTree>
    <p:extLst>
      <p:ext uri="{BB962C8B-B14F-4D97-AF65-F5344CB8AC3E}">
        <p14:creationId xmlns:p14="http://schemas.microsoft.com/office/powerpoint/2010/main" val="1834658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F3D1F-8281-7240-D7B4-5BD3092D4874}"/>
              </a:ext>
            </a:extLst>
          </p:cNvPr>
          <p:cNvSpPr>
            <a:spLocks noGrp="1"/>
          </p:cNvSpPr>
          <p:nvPr>
            <p:ph type="title"/>
          </p:nvPr>
        </p:nvSpPr>
        <p:spPr>
          <a:xfrm>
            <a:off x="1231060" y="654424"/>
            <a:ext cx="9905998" cy="842682"/>
          </a:xfrm>
        </p:spPr>
        <p:txBody>
          <a:bodyPr/>
          <a:lstStyle/>
          <a:p>
            <a:pPr algn="r" rtl="1"/>
            <a:r>
              <a:rPr lang="fa-IR" sz="3600" b="0" i="0" dirty="0">
                <a:effectLst/>
                <a:latin typeface="Dubai" panose="020B0503030403030204" pitchFamily="34" charset="-78"/>
                <a:cs typeface="Dubai" panose="020B0503030403030204" pitchFamily="34" charset="-78"/>
              </a:rPr>
              <a:t>تولید:</a:t>
            </a:r>
            <a:endParaRPr lang="en-US" dirty="0"/>
          </a:p>
        </p:txBody>
      </p:sp>
      <p:sp>
        <p:nvSpPr>
          <p:cNvPr id="9" name="TextBox 8">
            <a:extLst>
              <a:ext uri="{FF2B5EF4-FFF2-40B4-BE49-F238E27FC236}">
                <a16:creationId xmlns:a16="http://schemas.microsoft.com/office/drawing/2014/main" id="{79F40734-D458-8B76-CD00-49C3600AB437}"/>
              </a:ext>
            </a:extLst>
          </p:cNvPr>
          <p:cNvSpPr txBox="1"/>
          <p:nvPr/>
        </p:nvSpPr>
        <p:spPr>
          <a:xfrm>
            <a:off x="307693" y="1213008"/>
            <a:ext cx="10829365" cy="4431983"/>
          </a:xfrm>
          <a:prstGeom prst="rect">
            <a:avLst/>
          </a:prstGeom>
          <a:noFill/>
        </p:spPr>
        <p:txBody>
          <a:bodyPr wrap="square">
            <a:spAutoFit/>
          </a:bodyPr>
          <a:lstStyle/>
          <a:p>
            <a:pPr algn="r" rtl="1" fontAlgn="base">
              <a:lnSpc>
                <a:spcPct val="200000"/>
              </a:lnSpc>
            </a:pPr>
            <a:r>
              <a:rPr lang="fa-IR" sz="2400" b="0" i="0" dirty="0">
                <a:effectLst/>
                <a:latin typeface="Dubai" panose="020B0503030403030204" pitchFamily="34" charset="-78"/>
                <a:cs typeface="Dubai" panose="020B0503030403030204" pitchFamily="34" charset="-78"/>
              </a:rPr>
              <a:t>کاربرد اینترنت اشیا در تولید منجر به هزینه‌های پایین‌تر تولید و کیفیت بالاتر خواهد شد. دستگاه‌های هوشمند و سنسورها اشتباه نمی‌کنند و با دقت و بهره‌وری بالا کارهای خود را انجام می‌دهند. برای آن دسته از تولیدکنندگان که محصولات پیچیده‌ای مانند اجزای هواپیما تولید می‌کنند، اطمینان از اتصال یکپارچه اجزا بسیار حائز اهمیت است. با استفاده از تکنولوژی‌های ردیابی علاوه بر جلوگیری از هزینه‌های اضافی، به ‌سرعت می‌توان از اشتباهاتی که در حال وقوع است جلوگیری نمود.</a:t>
            </a:r>
          </a:p>
        </p:txBody>
      </p:sp>
    </p:spTree>
    <p:extLst>
      <p:ext uri="{BB962C8B-B14F-4D97-AF65-F5344CB8AC3E}">
        <p14:creationId xmlns:p14="http://schemas.microsoft.com/office/powerpoint/2010/main" val="2716283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F3D1F-8281-7240-D7B4-5BD3092D4874}"/>
              </a:ext>
            </a:extLst>
          </p:cNvPr>
          <p:cNvSpPr>
            <a:spLocks noGrp="1"/>
          </p:cNvSpPr>
          <p:nvPr>
            <p:ph type="title"/>
          </p:nvPr>
        </p:nvSpPr>
        <p:spPr>
          <a:xfrm>
            <a:off x="1231060" y="654424"/>
            <a:ext cx="9905998" cy="842682"/>
          </a:xfrm>
        </p:spPr>
        <p:txBody>
          <a:bodyPr/>
          <a:lstStyle/>
          <a:p>
            <a:pPr algn="r" rtl="1"/>
            <a:r>
              <a:rPr lang="fa-IR" sz="3600" b="0" i="0" dirty="0">
                <a:effectLst/>
                <a:latin typeface="Dubai" panose="020B0503030403030204" pitchFamily="34" charset="-78"/>
                <a:cs typeface="Dubai" panose="020B0503030403030204" pitchFamily="34" charset="-78"/>
              </a:rPr>
              <a:t>تولید:</a:t>
            </a:r>
            <a:endParaRPr lang="en-US" dirty="0"/>
          </a:p>
        </p:txBody>
      </p:sp>
      <p:sp>
        <p:nvSpPr>
          <p:cNvPr id="9" name="TextBox 8">
            <a:extLst>
              <a:ext uri="{FF2B5EF4-FFF2-40B4-BE49-F238E27FC236}">
                <a16:creationId xmlns:a16="http://schemas.microsoft.com/office/drawing/2014/main" id="{79F40734-D458-8B76-CD00-49C3600AB437}"/>
              </a:ext>
            </a:extLst>
          </p:cNvPr>
          <p:cNvSpPr txBox="1"/>
          <p:nvPr/>
        </p:nvSpPr>
        <p:spPr>
          <a:xfrm>
            <a:off x="573742" y="1568824"/>
            <a:ext cx="10733646" cy="3924151"/>
          </a:xfrm>
          <a:prstGeom prst="rect">
            <a:avLst/>
          </a:prstGeom>
          <a:noFill/>
        </p:spPr>
        <p:txBody>
          <a:bodyPr wrap="square">
            <a:spAutoFit/>
          </a:bodyPr>
          <a:lstStyle/>
          <a:p>
            <a:pPr algn="r" rtl="1" fontAlgn="base">
              <a:lnSpc>
                <a:spcPct val="150000"/>
              </a:lnSpc>
            </a:pPr>
            <a:r>
              <a:rPr lang="fa-IR" sz="2400" b="0" i="0" dirty="0">
                <a:effectLst/>
                <a:latin typeface="Dubai" panose="020B0503030403030204" pitchFamily="34" charset="-78"/>
                <a:cs typeface="Dubai" panose="020B0503030403030204" pitchFamily="34" charset="-78"/>
              </a:rPr>
              <a:t>کشاورزی: اپلیکیشن‌های اینترنت اشیا برای پاسخگویی نیازهای بخش کشاورزی به طور روز افزودن در حال پیشرفت است و منجر به فرایندهای کارآمدتر با بازدهی بیشتر می‌شوند. مثلاً جمع‌آوری داده‌ها در مورد شرایط کاشت و خاک باعث مدیریت بهتر منابع از جمله آب و کود مصرفی می‌شود؛ سیگنال‌های جی‌پی‌اس می‌توانند اطلاعات دقیق آب و هوایی را ارائه دهند که می‌تواند مورد تحلیل قرار گیرد و با سیستم‌های آبیاری و نظارتی یکپارچه شود. هواپیماهای بدون سرنشین (درن‌ها) و سنسورها می‌توانند داده‌های زمانی واقعی محصولات کشاورزی، آبیاری و دام را جمع‌آوری نموده و با سیستم‌های دیگر یکپارچه شوند.</a:t>
            </a:r>
          </a:p>
        </p:txBody>
      </p:sp>
    </p:spTree>
    <p:extLst>
      <p:ext uri="{BB962C8B-B14F-4D97-AF65-F5344CB8AC3E}">
        <p14:creationId xmlns:p14="http://schemas.microsoft.com/office/powerpoint/2010/main" val="2661369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ECFC9-E4E7-35A3-D143-793C77EF2E70}"/>
              </a:ext>
            </a:extLst>
          </p:cNvPr>
          <p:cNvSpPr>
            <a:spLocks noGrp="1"/>
          </p:cNvSpPr>
          <p:nvPr>
            <p:ph type="title"/>
          </p:nvPr>
        </p:nvSpPr>
        <p:spPr>
          <a:xfrm>
            <a:off x="1141413" y="369000"/>
            <a:ext cx="9905998" cy="1478570"/>
          </a:xfrm>
        </p:spPr>
        <p:txBody>
          <a:bodyPr/>
          <a:lstStyle/>
          <a:p>
            <a:pPr algn="r" rtl="1"/>
            <a:r>
              <a:rPr lang="fa-IR" dirty="0">
                <a:latin typeface="Dubai" panose="020B0503030403030204" pitchFamily="34" charset="-78"/>
                <a:cs typeface="Dubai" panose="020B0503030403030204" pitchFamily="34" charset="-78"/>
              </a:rPr>
              <a:t>اینترنت اشیا در ایران</a:t>
            </a:r>
          </a:p>
        </p:txBody>
      </p:sp>
      <p:sp>
        <p:nvSpPr>
          <p:cNvPr id="5" name="TextBox 4">
            <a:extLst>
              <a:ext uri="{FF2B5EF4-FFF2-40B4-BE49-F238E27FC236}">
                <a16:creationId xmlns:a16="http://schemas.microsoft.com/office/drawing/2014/main" id="{C8462C4B-13AB-8FAB-3845-C95763F8CD08}"/>
              </a:ext>
            </a:extLst>
          </p:cNvPr>
          <p:cNvSpPr txBox="1"/>
          <p:nvPr/>
        </p:nvSpPr>
        <p:spPr>
          <a:xfrm>
            <a:off x="690280" y="1713324"/>
            <a:ext cx="10330235" cy="3604833"/>
          </a:xfrm>
          <a:prstGeom prst="rect">
            <a:avLst/>
          </a:prstGeom>
          <a:noFill/>
        </p:spPr>
        <p:txBody>
          <a:bodyPr wrap="square">
            <a:spAutoFit/>
          </a:bodyPr>
          <a:lstStyle/>
          <a:p>
            <a:pPr algn="r" rtl="1">
              <a:lnSpc>
                <a:spcPct val="150000"/>
              </a:lnSpc>
            </a:pPr>
            <a:r>
              <a:rPr lang="fa-IR" sz="2200" dirty="0">
                <a:latin typeface="Dubai" panose="020B0503030403030204" pitchFamily="34" charset="-78"/>
                <a:cs typeface="Dubai" panose="020B0503030403030204" pitchFamily="34" charset="-78"/>
              </a:rPr>
              <a:t>مرکز تحقیقات مخابرات ایران (پژوهشگاه ارتباطات و فناوری اطلاعات) پروژه‌هایی را برای بررسی پیاده‌سازی فناوری اینترنت اشیاء در ایران انجام داده‌است. یکی از این پروژه‌ها با عنوان «تدوین کسب و کار اینترنت اشیا در کشور» (از تاریخ ۱۰ دی ۱۳۹۳ تا ۱۰ خرداد ۱۳۹۴)، انجام شده‌است.</a:t>
            </a:r>
          </a:p>
          <a:p>
            <a:pPr algn="r" rtl="1">
              <a:lnSpc>
                <a:spcPct val="150000"/>
              </a:lnSpc>
            </a:pPr>
            <a:r>
              <a:rPr lang="fa-IR" sz="2200" dirty="0">
                <a:latin typeface="Dubai" panose="020B0503030403030204" pitchFamily="34" charset="-78"/>
                <a:cs typeface="Dubai" panose="020B0503030403030204" pitchFamily="34" charset="-78"/>
              </a:rPr>
              <a:t>در این پروژه بر اساس تجربیات علمی و عملیاتی کشورهای مختلف در حوزه‌های حاکمیت</a:t>
            </a:r>
            <a:r>
              <a:rPr lang="en-US" sz="2200" dirty="0">
                <a:latin typeface="Dubai" panose="020B0503030403030204" pitchFamily="34" charset="-78"/>
                <a:cs typeface="Dubai" panose="020B0503030403030204" pitchFamily="34" charset="-78"/>
              </a:rPr>
              <a:t> </a:t>
            </a:r>
            <a:r>
              <a:rPr lang="fa-IR" sz="2200" dirty="0">
                <a:latin typeface="Dubai" panose="020B0503030403030204" pitchFamily="34" charset="-78"/>
                <a:cs typeface="Dubai" panose="020B0503030403030204" pitchFamily="34" charset="-78"/>
              </a:rPr>
              <a:t>کسب و کار، کاربردهاو فناوری‌ها مطالعات اولیه صورت گرفت و نقشه راه ایران با هدف استفاده ایران از فناوری‌های نوین نظیر اینترنت اشیاء برای افزایش رفاه اقتصادی، کیفیت زندگی و حفاظت از محیط زیست برای رسیدن به چشم‌انداز اقتصادی ۱۴۰۴ تعیین شد.</a:t>
            </a:r>
            <a:endParaRPr lang="en-US" sz="2200"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3216219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AFE40-3046-985E-F24D-4CDFB5251C1D}"/>
              </a:ext>
            </a:extLst>
          </p:cNvPr>
          <p:cNvSpPr>
            <a:spLocks noGrp="1"/>
          </p:cNvSpPr>
          <p:nvPr>
            <p:ph type="title"/>
          </p:nvPr>
        </p:nvSpPr>
        <p:spPr/>
        <p:txBody>
          <a:bodyPr/>
          <a:lstStyle/>
          <a:p>
            <a:pPr algn="ctr"/>
            <a:r>
              <a:rPr lang="fa-IR" dirty="0">
                <a:latin typeface="Dubai" panose="020B0503030403030204" pitchFamily="34" charset="-78"/>
                <a:cs typeface="Dubai" panose="020B0503030403030204" pitchFamily="34" charset="-78"/>
              </a:rPr>
              <a:t>و اما سخن پایانی</a:t>
            </a:r>
            <a:endParaRPr lang="en-US" dirty="0">
              <a:latin typeface="Dubai" panose="020B0503030403030204" pitchFamily="34" charset="-78"/>
              <a:cs typeface="Dubai" panose="020B0503030403030204" pitchFamily="34" charset="-78"/>
            </a:endParaRPr>
          </a:p>
        </p:txBody>
      </p:sp>
      <p:sp>
        <p:nvSpPr>
          <p:cNvPr id="3" name="Content Placeholder 2">
            <a:extLst>
              <a:ext uri="{FF2B5EF4-FFF2-40B4-BE49-F238E27FC236}">
                <a16:creationId xmlns:a16="http://schemas.microsoft.com/office/drawing/2014/main" id="{14A0A10D-3644-7A9D-250B-041AF0EAAE15}"/>
              </a:ext>
            </a:extLst>
          </p:cNvPr>
          <p:cNvSpPr>
            <a:spLocks noGrp="1"/>
          </p:cNvSpPr>
          <p:nvPr>
            <p:ph idx="1"/>
          </p:nvPr>
        </p:nvSpPr>
        <p:spPr>
          <a:xfrm>
            <a:off x="896471" y="2249487"/>
            <a:ext cx="10425954" cy="3541714"/>
          </a:xfrm>
        </p:spPr>
        <p:txBody>
          <a:bodyPr/>
          <a:lstStyle/>
          <a:p>
            <a:pPr marL="0" indent="0" algn="r" rtl="1">
              <a:buNone/>
            </a:pPr>
            <a:r>
              <a:rPr lang="fa-IR" dirty="0">
                <a:latin typeface="Dubai" panose="020B0503030403030204" pitchFamily="34" charset="-78"/>
                <a:cs typeface="Dubai" panose="020B0503030403030204" pitchFamily="34" charset="-78"/>
              </a:rPr>
              <a:t>در آخر میخوام دوباره از سرمایه گزار محترم برنامه هتل رستوران کی بی اچ که قبلا چارت کسب وکارشو براتون به نمایش گذاشته بودیم تشکر و قدردانی ویژه بکنم. از تمامی انتقادات پیشنهادات و غیره از طرق ایمیل </a:t>
            </a:r>
            <a:r>
              <a:rPr lang="en-US" dirty="0">
                <a:latin typeface="Dubai" panose="020B0503030403030204" pitchFamily="34" charset="-78"/>
                <a:cs typeface="Dubai" panose="020B0503030403030204" pitchFamily="34" charset="-78"/>
                <a:hlinkClick r:id="rId3"/>
              </a:rPr>
              <a:t>BacheBiyaPaeinSaremoonDardGereft@Gmail.com)</a:t>
            </a:r>
            <a:r>
              <a:rPr lang="fa-IR" dirty="0">
                <a:latin typeface="Dubai" panose="020B0503030403030204" pitchFamily="34" charset="-78"/>
                <a:cs typeface="Dubai" panose="020B0503030403030204" pitchFamily="34" charset="-78"/>
              </a:rPr>
              <a:t>) تلگرام، واتس اَپ و... استقبال مینماییم.</a:t>
            </a:r>
          </a:p>
        </p:txBody>
      </p:sp>
    </p:spTree>
    <p:extLst>
      <p:ext uri="{BB962C8B-B14F-4D97-AF65-F5344CB8AC3E}">
        <p14:creationId xmlns:p14="http://schemas.microsoft.com/office/powerpoint/2010/main" val="3239079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0AECBF-8B19-1436-09EC-8FAF6CD3D26E}"/>
              </a:ext>
            </a:extLst>
          </p:cNvPr>
          <p:cNvSpPr txBox="1"/>
          <p:nvPr/>
        </p:nvSpPr>
        <p:spPr>
          <a:xfrm>
            <a:off x="1488141" y="2170963"/>
            <a:ext cx="9511553" cy="2516073"/>
          </a:xfrm>
          <a:prstGeom prst="rect">
            <a:avLst/>
          </a:prstGeom>
          <a:noFill/>
        </p:spPr>
        <p:txBody>
          <a:bodyPr wrap="square">
            <a:spAutoFit/>
          </a:bodyPr>
          <a:lstStyle/>
          <a:p>
            <a:pPr algn="r" rtl="1">
              <a:lnSpc>
                <a:spcPct val="150000"/>
              </a:lnSpc>
            </a:pPr>
            <a:r>
              <a:rPr lang="fa-IR" sz="3600" dirty="0">
                <a:ln>
                  <a:solidFill>
                    <a:schemeClr val="tx1"/>
                  </a:solidFill>
                </a:ln>
                <a:latin typeface="Dubai" panose="020B0503030403030204" pitchFamily="34" charset="-78"/>
                <a:cs typeface="Dubai" panose="020B0503030403030204" pitchFamily="34" charset="-78"/>
              </a:rPr>
              <a:t>کیمیا مولایی</a:t>
            </a:r>
          </a:p>
          <a:p>
            <a:pPr algn="ctr" rtl="1">
              <a:lnSpc>
                <a:spcPct val="150000"/>
              </a:lnSpc>
            </a:pPr>
            <a:r>
              <a:rPr lang="fa-IR" sz="3600" dirty="0">
                <a:ln>
                  <a:solidFill>
                    <a:schemeClr val="tx1"/>
                  </a:solidFill>
                </a:ln>
                <a:latin typeface="Dubai" panose="020B0503030403030204" pitchFamily="34" charset="-78"/>
                <a:cs typeface="Dubai" panose="020B0503030403030204" pitchFamily="34" charset="-78"/>
              </a:rPr>
              <a:t>محمد‌‌حسین عسگریان</a:t>
            </a:r>
          </a:p>
          <a:p>
            <a:pPr rtl="1">
              <a:lnSpc>
                <a:spcPct val="150000"/>
              </a:lnSpc>
            </a:pPr>
            <a:r>
              <a:rPr lang="fa-IR" sz="3600" dirty="0">
                <a:ln>
                  <a:solidFill>
                    <a:schemeClr val="tx1"/>
                  </a:solidFill>
                </a:ln>
                <a:latin typeface="Dubai" panose="020B0503030403030204" pitchFamily="34" charset="-78"/>
                <a:cs typeface="Dubai" panose="020B0503030403030204" pitchFamily="34" charset="-78"/>
              </a:rPr>
              <a:t>بردیا نیک‌بخش</a:t>
            </a:r>
          </a:p>
        </p:txBody>
      </p:sp>
    </p:spTree>
    <p:extLst>
      <p:ext uri="{BB962C8B-B14F-4D97-AF65-F5344CB8AC3E}">
        <p14:creationId xmlns:p14="http://schemas.microsoft.com/office/powerpoint/2010/main" val="167431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anim calcmode="lin" valueType="num">
                                      <p:cBhvr>
                                        <p:cTn id="8" dur="2000" fill="hold"/>
                                        <p:tgtEl>
                                          <p:spTgt spid="4">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4">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wipe(down)">
                                      <p:cBhvr>
                                        <p:cTn id="14" dur="580">
                                          <p:stCondLst>
                                            <p:cond delay="0"/>
                                          </p:stCondLst>
                                        </p:cTn>
                                        <p:tgtEl>
                                          <p:spTgt spid="4">
                                            <p:txEl>
                                              <p:pRg st="1" end="1"/>
                                            </p:txEl>
                                          </p:spTgt>
                                        </p:tgtEl>
                                      </p:cBhvr>
                                    </p:animEffect>
                                    <p:anim calcmode="lin" valueType="num">
                                      <p:cBhvr>
                                        <p:cTn id="15" dur="1822" tmFilter="0,0; 0.14,0.36; 0.43,0.73; 0.71,0.91; 1.0,1.0">
                                          <p:stCondLst>
                                            <p:cond delay="0"/>
                                          </p:stCondLst>
                                        </p:cTn>
                                        <p:tgtEl>
                                          <p:spTgt spid="4">
                                            <p:txEl>
                                              <p:pRg st="1" end="1"/>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4">
                                            <p:txEl>
                                              <p:pRg st="1" end="1"/>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4">
                                            <p:txEl>
                                              <p:pRg st="1" end="1"/>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4">
                                            <p:txEl>
                                              <p:pRg st="1" end="1"/>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4">
                                            <p:txEl>
                                              <p:pRg st="1" end="1"/>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4">
                                            <p:txEl>
                                              <p:pRg st="1" end="1"/>
                                            </p:txEl>
                                          </p:spTgt>
                                        </p:tgtEl>
                                      </p:cBhvr>
                                      <p:to x="100000" y="60000"/>
                                    </p:animScale>
                                    <p:animScale>
                                      <p:cBhvr>
                                        <p:cTn id="21" dur="166" decel="50000">
                                          <p:stCondLst>
                                            <p:cond delay="676"/>
                                          </p:stCondLst>
                                        </p:cTn>
                                        <p:tgtEl>
                                          <p:spTgt spid="4">
                                            <p:txEl>
                                              <p:pRg st="1" end="1"/>
                                            </p:txEl>
                                          </p:spTgt>
                                        </p:tgtEl>
                                      </p:cBhvr>
                                      <p:to x="100000" y="100000"/>
                                    </p:animScale>
                                    <p:animScale>
                                      <p:cBhvr>
                                        <p:cTn id="22" dur="26">
                                          <p:stCondLst>
                                            <p:cond delay="1312"/>
                                          </p:stCondLst>
                                        </p:cTn>
                                        <p:tgtEl>
                                          <p:spTgt spid="4">
                                            <p:txEl>
                                              <p:pRg st="1" end="1"/>
                                            </p:txEl>
                                          </p:spTgt>
                                        </p:tgtEl>
                                      </p:cBhvr>
                                      <p:to x="100000" y="80000"/>
                                    </p:animScale>
                                    <p:animScale>
                                      <p:cBhvr>
                                        <p:cTn id="23" dur="166" decel="50000">
                                          <p:stCondLst>
                                            <p:cond delay="1338"/>
                                          </p:stCondLst>
                                        </p:cTn>
                                        <p:tgtEl>
                                          <p:spTgt spid="4">
                                            <p:txEl>
                                              <p:pRg st="1" end="1"/>
                                            </p:txEl>
                                          </p:spTgt>
                                        </p:tgtEl>
                                      </p:cBhvr>
                                      <p:to x="100000" y="100000"/>
                                    </p:animScale>
                                    <p:animScale>
                                      <p:cBhvr>
                                        <p:cTn id="24" dur="26">
                                          <p:stCondLst>
                                            <p:cond delay="1642"/>
                                          </p:stCondLst>
                                        </p:cTn>
                                        <p:tgtEl>
                                          <p:spTgt spid="4">
                                            <p:txEl>
                                              <p:pRg st="1" end="1"/>
                                            </p:txEl>
                                          </p:spTgt>
                                        </p:tgtEl>
                                      </p:cBhvr>
                                      <p:to x="100000" y="90000"/>
                                    </p:animScale>
                                    <p:animScale>
                                      <p:cBhvr>
                                        <p:cTn id="25" dur="166" decel="50000">
                                          <p:stCondLst>
                                            <p:cond delay="1668"/>
                                          </p:stCondLst>
                                        </p:cTn>
                                        <p:tgtEl>
                                          <p:spTgt spid="4">
                                            <p:txEl>
                                              <p:pRg st="1" end="1"/>
                                            </p:txEl>
                                          </p:spTgt>
                                        </p:tgtEl>
                                      </p:cBhvr>
                                      <p:to x="100000" y="100000"/>
                                    </p:animScale>
                                    <p:animScale>
                                      <p:cBhvr>
                                        <p:cTn id="26" dur="26">
                                          <p:stCondLst>
                                            <p:cond delay="1808"/>
                                          </p:stCondLst>
                                        </p:cTn>
                                        <p:tgtEl>
                                          <p:spTgt spid="4">
                                            <p:txEl>
                                              <p:pRg st="1" end="1"/>
                                            </p:txEl>
                                          </p:spTgt>
                                        </p:tgtEl>
                                      </p:cBhvr>
                                      <p:to x="100000" y="95000"/>
                                    </p:animScale>
                                    <p:animScale>
                                      <p:cBhvr>
                                        <p:cTn id="27" dur="166" decel="50000">
                                          <p:stCondLst>
                                            <p:cond delay="1834"/>
                                          </p:stCondLst>
                                        </p:cTn>
                                        <p:tgtEl>
                                          <p:spTgt spid="4">
                                            <p:txEl>
                                              <p:pRg st="1" end="1"/>
                                            </p:txEl>
                                          </p:spTgt>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barn(inVertical)">
                                      <p:cBhvr>
                                        <p:cTn id="3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ECFC9-E4E7-35A3-D143-793C77EF2E70}"/>
              </a:ext>
            </a:extLst>
          </p:cNvPr>
          <p:cNvSpPr>
            <a:spLocks noGrp="1"/>
          </p:cNvSpPr>
          <p:nvPr>
            <p:ph type="title"/>
          </p:nvPr>
        </p:nvSpPr>
        <p:spPr>
          <a:xfrm>
            <a:off x="1143001" y="207389"/>
            <a:ext cx="9905998" cy="1261754"/>
          </a:xfrm>
        </p:spPr>
        <p:txBody>
          <a:bodyPr/>
          <a:lstStyle/>
          <a:p>
            <a:pPr algn="ctr" rtl="1"/>
            <a:r>
              <a:rPr lang="fa-IR" dirty="0">
                <a:latin typeface="Dubai" panose="020B0503030403030204" pitchFamily="34" charset="-78"/>
                <a:cs typeface="Dubai" panose="020B0503030403030204" pitchFamily="34" charset="-78"/>
              </a:rPr>
              <a:t>اینترنت اشیا</a:t>
            </a:r>
            <a:endParaRPr lang="en-US" dirty="0">
              <a:latin typeface="Dubai" panose="020B0503030403030204" pitchFamily="34" charset="-78"/>
              <a:cs typeface="Dubai" panose="020B0503030403030204" pitchFamily="34" charset="-78"/>
            </a:endParaRPr>
          </a:p>
        </p:txBody>
      </p:sp>
      <p:pic>
        <p:nvPicPr>
          <p:cNvPr id="6" name="Picture 2" descr="What Are IoT Devices : Definition, Types, and 5 Most Popular Ones for 2022">
            <a:extLst>
              <a:ext uri="{FF2B5EF4-FFF2-40B4-BE49-F238E27FC236}">
                <a16:creationId xmlns:a16="http://schemas.microsoft.com/office/drawing/2014/main" id="{4F4E790F-BA25-EFB1-745A-E9D0D67033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921" y="1511072"/>
            <a:ext cx="8369811" cy="4708019"/>
          </a:xfrm>
          <a:prstGeom prst="round2DiagRect">
            <a:avLst>
              <a:gd name="adj1" fmla="val 27711"/>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18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028753-A203-D19B-873F-790BE91BA213}"/>
              </a:ext>
            </a:extLst>
          </p:cNvPr>
          <p:cNvSpPr txBox="1"/>
          <p:nvPr/>
        </p:nvSpPr>
        <p:spPr>
          <a:xfrm>
            <a:off x="1479175" y="5042031"/>
            <a:ext cx="9215718" cy="1438855"/>
          </a:xfrm>
          <a:prstGeom prst="rect">
            <a:avLst/>
          </a:prstGeom>
          <a:noFill/>
        </p:spPr>
        <p:txBody>
          <a:bodyPr wrap="square">
            <a:spAutoFit/>
          </a:bodyPr>
          <a:lstStyle/>
          <a:p>
            <a:pPr algn="r" rtl="1">
              <a:lnSpc>
                <a:spcPct val="150000"/>
              </a:lnSpc>
            </a:pPr>
            <a:r>
              <a:rPr lang="fa-IR" sz="2000" dirty="0">
                <a:ln>
                  <a:solidFill>
                    <a:schemeClr val="tx1"/>
                  </a:solidFill>
                </a:ln>
                <a:latin typeface="Dubai" panose="020B0503030403030204" pitchFamily="34" charset="-78"/>
                <a:cs typeface="Dubai" panose="020B0503030403030204" pitchFamily="34" charset="-78"/>
              </a:rPr>
              <a:t>اینترنت چیزها یا به اختصار آی. او. تی به انگلیسی: </a:t>
            </a:r>
            <a:r>
              <a:rPr lang="en-US" sz="2000" dirty="0">
                <a:ln>
                  <a:solidFill>
                    <a:schemeClr val="tx1"/>
                  </a:solidFill>
                </a:ln>
                <a:latin typeface="Dubai" panose="020B0503030403030204" pitchFamily="34" charset="-78"/>
                <a:cs typeface="Dubai" panose="020B0503030403030204" pitchFamily="34" charset="-78"/>
              </a:rPr>
              <a:t>Internet of Things (IoT) </a:t>
            </a:r>
            <a:r>
              <a:rPr lang="fa-IR" sz="2000" dirty="0">
                <a:ln>
                  <a:solidFill>
                    <a:schemeClr val="tx1"/>
                  </a:solidFill>
                </a:ln>
                <a:latin typeface="Dubai" panose="020B0503030403030204" pitchFamily="34" charset="-78"/>
                <a:cs typeface="Dubai" panose="020B0503030403030204" pitchFamily="34" charset="-78"/>
              </a:rPr>
              <a:t> یا چیزنت، همچنین گاهی عبارت اینترنت اشیاء به انگلیسی: </a:t>
            </a:r>
            <a:r>
              <a:rPr lang="en-US" sz="2000" dirty="0">
                <a:ln>
                  <a:solidFill>
                    <a:schemeClr val="tx1"/>
                  </a:solidFill>
                </a:ln>
                <a:latin typeface="Dubai" panose="020B0503030403030204" pitchFamily="34" charset="-78"/>
                <a:cs typeface="Dubai" panose="020B0503030403030204" pitchFamily="34" charset="-78"/>
              </a:rPr>
              <a:t>Internet of Objects(</a:t>
            </a:r>
            <a:r>
              <a:rPr lang="en-US" sz="2000" dirty="0" err="1">
                <a:ln>
                  <a:solidFill>
                    <a:schemeClr val="tx1"/>
                  </a:solidFill>
                </a:ln>
                <a:latin typeface="Dubai" panose="020B0503030403030204" pitchFamily="34" charset="-78"/>
                <a:cs typeface="Dubai" panose="020B0503030403030204" pitchFamily="34" charset="-78"/>
              </a:rPr>
              <a:t>IoO</a:t>
            </a:r>
            <a:r>
              <a:rPr lang="en-US" sz="2000" dirty="0">
                <a:ln>
                  <a:solidFill>
                    <a:schemeClr val="tx1"/>
                  </a:solidFill>
                </a:ln>
                <a:latin typeface="Dubai" panose="020B0503030403030204" pitchFamily="34" charset="-78"/>
                <a:cs typeface="Dubai" panose="020B0503030403030204" pitchFamily="34" charset="-78"/>
              </a:rPr>
              <a:t>) </a:t>
            </a:r>
            <a:r>
              <a:rPr lang="fa-IR" sz="2000" dirty="0">
                <a:ln>
                  <a:solidFill>
                    <a:schemeClr val="tx1"/>
                  </a:solidFill>
                </a:ln>
                <a:latin typeface="Dubai" panose="020B0503030403030204" pitchFamily="34" charset="-78"/>
                <a:cs typeface="Dubai" panose="020B0503030403030204" pitchFamily="34" charset="-78"/>
              </a:rPr>
              <a:t>نیز برای آن به کار می‌رود، به کلی اشیاء و تجهیزاتی هستند که در محیط پیرامون‌ مان قرار دارند و به شبکه اینترنت متصل شده‌اند. </a:t>
            </a:r>
          </a:p>
        </p:txBody>
      </p:sp>
      <p:pic>
        <p:nvPicPr>
          <p:cNvPr id="5" name="Picture 2">
            <a:extLst>
              <a:ext uri="{FF2B5EF4-FFF2-40B4-BE49-F238E27FC236}">
                <a16:creationId xmlns:a16="http://schemas.microsoft.com/office/drawing/2014/main" id="{6B569B47-DCC5-E688-45B8-06587DBE5F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634" y="510791"/>
            <a:ext cx="7520936" cy="422643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11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2">
            <a:alphaModFix amt="30000"/>
          </a:blip>
          <a:srcRect l="17220" r="9210" b="-1"/>
          <a:stretch/>
        </p:blipFill>
        <p:spPr>
          <a:xfrm>
            <a:off x="-5597" y="10"/>
            <a:ext cx="7558541" cy="6857990"/>
          </a:xfrm>
          <a:prstGeom prst="rect">
            <a:avLst/>
          </a:prstGeom>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2231227" y="223671"/>
            <a:ext cx="3084891" cy="1478570"/>
          </a:xfrm>
        </p:spPr>
        <p:txBody>
          <a:bodyPr>
            <a:normAutofit/>
          </a:bodyPr>
          <a:lstStyle/>
          <a:p>
            <a:pPr algn="ctr" rtl="1"/>
            <a:r>
              <a:rPr lang="fa-IR" sz="4000" dirty="0">
                <a:ln>
                  <a:solidFill>
                    <a:schemeClr val="tx1"/>
                  </a:solidFill>
                </a:ln>
                <a:latin typeface="Dubai" panose="020B0503030403030204" pitchFamily="34" charset="-78"/>
                <a:cs typeface="Dubai" panose="020B0503030403030204" pitchFamily="34" charset="-78"/>
              </a:rPr>
              <a:t>اینترنت اشیا</a:t>
            </a:r>
            <a:endParaRPr lang="en-US" sz="4000" dirty="0"/>
          </a:p>
        </p:txBody>
      </p:sp>
      <p:pic>
        <p:nvPicPr>
          <p:cNvPr id="6" name="Picture 4" descr="The 5 Biggest Internet Of Things (IoT) Trends In 2021 Everyone Must Get  Ready For Now">
            <a:extLst>
              <a:ext uri="{FF2B5EF4-FFF2-40B4-BE49-F238E27FC236}">
                <a16:creationId xmlns:a16="http://schemas.microsoft.com/office/drawing/2014/main" id="{4113D909-A423-ADFC-5F5F-DFD2BD73B0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107" y="1774359"/>
            <a:ext cx="6408355" cy="42722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C1536DE-9345-4297-7D82-DA6A87EA524C}"/>
              </a:ext>
            </a:extLst>
          </p:cNvPr>
          <p:cNvSpPr txBox="1"/>
          <p:nvPr/>
        </p:nvSpPr>
        <p:spPr>
          <a:xfrm>
            <a:off x="7552942" y="571967"/>
            <a:ext cx="4262541" cy="5714065"/>
          </a:xfrm>
          <a:prstGeom prst="rect">
            <a:avLst/>
          </a:prstGeom>
          <a:noFill/>
        </p:spPr>
        <p:txBody>
          <a:bodyPr wrap="square">
            <a:spAutoFit/>
          </a:bodyPr>
          <a:lstStyle/>
          <a:p>
            <a:pPr algn="r" rtl="1">
              <a:lnSpc>
                <a:spcPct val="150000"/>
              </a:lnSpc>
            </a:pPr>
            <a:r>
              <a:rPr lang="fa-IR" sz="1750" dirty="0">
                <a:latin typeface="Dubai" panose="020B0503030403030204" pitchFamily="34" charset="-78"/>
                <a:cs typeface="Dubai" panose="020B0503030403030204" pitchFamily="34" charset="-78"/>
              </a:rPr>
              <a:t>این لوازم یا اشیاء متصل به شبکه اینترنت توسط اپلیکیشن‌های (نرم افزار های) موجود در تلفن‌ های هوشمند و تبلت قابل کنترل و مدیریت هستند.</a:t>
            </a:r>
          </a:p>
          <a:p>
            <a:pPr algn="r" rtl="1">
              <a:lnSpc>
                <a:spcPct val="150000"/>
              </a:lnSpc>
            </a:pPr>
            <a:r>
              <a:rPr lang="fa-IR" sz="1750" dirty="0">
                <a:latin typeface="Dubai" panose="020B0503030403030204" pitchFamily="34" charset="-78"/>
                <a:cs typeface="Dubai" panose="020B0503030403030204" pitchFamily="34" charset="-78"/>
              </a:rPr>
              <a:t>اینترنت اشیاء به زبان ساده یعنی ارتباط حسگرها و دستگاه‌ها با شبکه اینترنت که از طریق این ارتباط و تعامل بین لوازم متصل به شبکه و کاربران دارای دسترسی مجاز به این شبکه، امکان مشاهده و کنترل لوازم متصل به شبکه برای کاربران آن فراهم می‌شود.</a:t>
            </a:r>
          </a:p>
          <a:p>
            <a:pPr algn="r" rtl="1">
              <a:lnSpc>
                <a:spcPct val="150000"/>
              </a:lnSpc>
            </a:pPr>
            <a:r>
              <a:rPr lang="fa-IR" sz="1750" dirty="0">
                <a:latin typeface="Dubai" panose="020B0503030403030204" pitchFamily="34" charset="-78"/>
                <a:cs typeface="Dubai" panose="020B0503030403030204" pitchFamily="34" charset="-78"/>
              </a:rPr>
              <a:t>این مفهوم می‌تواند به سادگی ارتباط یک گوشی هوشمند با تلویزیون یا به پیچیدگی نظارت بر زیرساخت‌های شهری و ترافیک باشد. از ماشین لباسشویی و یخچال گرفته تا پوشاک؛ این شبکه بسیاری از دستگاه‌های اطراف ما را در بر می‌گیرد.</a:t>
            </a:r>
          </a:p>
        </p:txBody>
      </p:sp>
    </p:spTree>
    <p:extLst>
      <p:ext uri="{BB962C8B-B14F-4D97-AF65-F5344CB8AC3E}">
        <p14:creationId xmlns:p14="http://schemas.microsoft.com/office/powerpoint/2010/main" val="1778287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F3D1F-8281-7240-D7B4-5BD3092D4874}"/>
              </a:ext>
            </a:extLst>
          </p:cNvPr>
          <p:cNvSpPr>
            <a:spLocks noGrp="1"/>
          </p:cNvSpPr>
          <p:nvPr>
            <p:ph type="title"/>
          </p:nvPr>
        </p:nvSpPr>
        <p:spPr>
          <a:xfrm>
            <a:off x="1311742" y="-22437"/>
            <a:ext cx="9905998" cy="1030988"/>
          </a:xfrm>
        </p:spPr>
        <p:txBody>
          <a:bodyPr/>
          <a:lstStyle/>
          <a:p>
            <a:pPr algn="r" rtl="1"/>
            <a:r>
              <a:rPr lang="fa-IR">
                <a:latin typeface="Dubai" panose="020B0503030403030204" pitchFamily="34" charset="-78"/>
                <a:cs typeface="Dubai" panose="020B0503030403030204" pitchFamily="34" charset="-78"/>
              </a:rPr>
              <a:t>کلان داده</a:t>
            </a:r>
            <a:endParaRPr lang="en-US" dirty="0"/>
          </a:p>
        </p:txBody>
      </p:sp>
      <p:sp>
        <p:nvSpPr>
          <p:cNvPr id="9" name="TextBox 8">
            <a:extLst>
              <a:ext uri="{FF2B5EF4-FFF2-40B4-BE49-F238E27FC236}">
                <a16:creationId xmlns:a16="http://schemas.microsoft.com/office/drawing/2014/main" id="{79F40734-D458-8B76-CD00-49C3600AB437}"/>
              </a:ext>
            </a:extLst>
          </p:cNvPr>
          <p:cNvSpPr txBox="1"/>
          <p:nvPr/>
        </p:nvSpPr>
        <p:spPr>
          <a:xfrm>
            <a:off x="944187" y="788332"/>
            <a:ext cx="10273553" cy="1900520"/>
          </a:xfrm>
          <a:prstGeom prst="rect">
            <a:avLst/>
          </a:prstGeom>
          <a:noFill/>
        </p:spPr>
        <p:txBody>
          <a:bodyPr wrap="square">
            <a:spAutoFit/>
          </a:bodyPr>
          <a:lstStyle/>
          <a:p>
            <a:pPr algn="r" rtl="1" fontAlgn="base">
              <a:lnSpc>
                <a:spcPct val="150000"/>
              </a:lnSpc>
            </a:pPr>
            <a:r>
              <a:rPr lang="fa-IR" sz="2000" b="0" i="0" dirty="0">
                <a:effectLst/>
                <a:latin typeface="Dubai" panose="020B0503030403030204" pitchFamily="34" charset="-78"/>
                <a:cs typeface="Dubai" panose="020B0503030403030204" pitchFamily="34" charset="-78"/>
              </a:rPr>
              <a:t>کلان داده: اینترنت اشیا مانند اقیانوسی از کلان داده‌ها است که می‌تواند به شهرها برای پیش‌بینی‌های دقیق ، ارائه‌ی خدمات پزشکی به‌موقع، تعمیرات و نگهداری ماشین‌آلات و به کسب و کارها با ایجاد بینش از این داده‌ها کمک کند. با پیشرفت اینترنت اشیا و کاربردهای رو به گسترش آن، حجم داده‌هایی که به وسیله محرک‌ها و سنسورها ایجاد می‌شود افزایش یافته و در این امر فرصت‌های زیادی برای کسب و کارها فراهم خواهد ساخت.</a:t>
            </a:r>
          </a:p>
        </p:txBody>
      </p:sp>
      <p:pic>
        <p:nvPicPr>
          <p:cNvPr id="1026" name="Picture 2">
            <a:extLst>
              <a:ext uri="{FF2B5EF4-FFF2-40B4-BE49-F238E27FC236}">
                <a16:creationId xmlns:a16="http://schemas.microsoft.com/office/drawing/2014/main" id="{49F8456B-A512-2E15-7E78-F54F4D5AA6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1" y="3000375"/>
            <a:ext cx="5276850" cy="351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187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56C5-8E29-138D-69C6-8FBD8660687F}"/>
              </a:ext>
            </a:extLst>
          </p:cNvPr>
          <p:cNvSpPr>
            <a:spLocks noGrp="1"/>
          </p:cNvSpPr>
          <p:nvPr>
            <p:ph type="title"/>
          </p:nvPr>
        </p:nvSpPr>
        <p:spPr>
          <a:xfrm>
            <a:off x="1529604" y="36570"/>
            <a:ext cx="9905998" cy="1287405"/>
          </a:xfrm>
        </p:spPr>
        <p:txBody>
          <a:bodyPr/>
          <a:lstStyle/>
          <a:p>
            <a:pPr algn="r" rtl="1"/>
            <a:r>
              <a:rPr lang="fa-IR" sz="3600" dirty="0">
                <a:latin typeface="Dubai" panose="020B0503030403030204" pitchFamily="34" charset="-78"/>
                <a:cs typeface="Dubai" panose="020B0503030403030204" pitchFamily="34" charset="-78"/>
              </a:rPr>
              <a:t>چشم انداز اینترنت اشیا:</a:t>
            </a:r>
            <a:br>
              <a:rPr lang="fa-IR" sz="3600" dirty="0">
                <a:latin typeface="Dubai" panose="020B0503030403030204" pitchFamily="34" charset="-78"/>
                <a:cs typeface="Dubai" panose="020B0503030403030204" pitchFamily="34" charset="-78"/>
              </a:rPr>
            </a:br>
            <a:endParaRPr lang="en-US" dirty="0"/>
          </a:p>
        </p:txBody>
      </p:sp>
      <p:sp>
        <p:nvSpPr>
          <p:cNvPr id="4" name="Content Placeholder 2">
            <a:extLst>
              <a:ext uri="{FF2B5EF4-FFF2-40B4-BE49-F238E27FC236}">
                <a16:creationId xmlns:a16="http://schemas.microsoft.com/office/drawing/2014/main" id="{D0C7340F-717E-A787-8164-133F563E560E}"/>
              </a:ext>
            </a:extLst>
          </p:cNvPr>
          <p:cNvSpPr txBox="1">
            <a:spLocks/>
          </p:cNvSpPr>
          <p:nvPr/>
        </p:nvSpPr>
        <p:spPr>
          <a:xfrm>
            <a:off x="414337" y="775855"/>
            <a:ext cx="11363325" cy="421341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r" rtl="1">
              <a:lnSpc>
                <a:spcPct val="150000"/>
              </a:lnSpc>
            </a:pPr>
            <a:r>
              <a:rPr lang="fa-IR" sz="2000" dirty="0">
                <a:latin typeface="Dubai" panose="020B0503030403030204" pitchFamily="34" charset="-78"/>
                <a:cs typeface="Dubai" panose="020B0503030403030204" pitchFamily="34" charset="-78"/>
              </a:rPr>
              <a:t>تکامل اینترنت و پهنای باند و پروتکل‌های ارتباطی در پیشرفت </a:t>
            </a:r>
            <a:r>
              <a:rPr lang="en-US" sz="2000" dirty="0">
                <a:latin typeface="Dubai" panose="020B0503030403030204" pitchFamily="34" charset="-78"/>
                <a:cs typeface="Dubai" panose="020B0503030403030204" pitchFamily="34" charset="-78"/>
              </a:rPr>
              <a:t>IoT </a:t>
            </a:r>
            <a:r>
              <a:rPr lang="fa-IR" sz="2000" dirty="0">
                <a:latin typeface="Dubai" panose="020B0503030403030204" pitchFamily="34" charset="-78"/>
                <a:cs typeface="Dubai" panose="020B0503030403030204" pitchFamily="34" charset="-78"/>
              </a:rPr>
              <a:t>بسیار مهم است. هر ساله اینترنت سریع‌تر و ارزان‌تر می‌شود و علاوه بر این، دستگاه‌های دیگری با عملکرد داخلی </a:t>
            </a:r>
            <a:r>
              <a:rPr lang="en-US" sz="2000" dirty="0">
                <a:latin typeface="Dubai" panose="020B0503030403030204" pitchFamily="34" charset="-78"/>
                <a:cs typeface="Dubai" panose="020B0503030403030204" pitchFamily="34" charset="-78"/>
              </a:rPr>
              <a:t>Wi-Fi </a:t>
            </a:r>
            <a:r>
              <a:rPr lang="fa-IR" sz="2000" dirty="0">
                <a:latin typeface="Dubai" panose="020B0503030403030204" pitchFamily="34" charset="-78"/>
                <a:cs typeface="Dubai" panose="020B0503030403030204" pitchFamily="34" charset="-78"/>
              </a:rPr>
              <a:t>ایجاد می‌شوند و پروتکل‌های پیشرفته‌تری مانند </a:t>
            </a:r>
            <a:r>
              <a:rPr lang="en-US" sz="2000" dirty="0">
                <a:latin typeface="Dubai" panose="020B0503030403030204" pitchFamily="34" charset="-78"/>
                <a:cs typeface="Dubai" panose="020B0503030403030204" pitchFamily="34" charset="-78"/>
              </a:rPr>
              <a:t>NB-IoT </a:t>
            </a:r>
            <a:r>
              <a:rPr lang="fa-IR" sz="2000" dirty="0">
                <a:latin typeface="Dubai" panose="020B0503030403030204" pitchFamily="34" charset="-78"/>
                <a:cs typeface="Dubai" panose="020B0503030403030204" pitchFamily="34" charset="-78"/>
              </a:rPr>
              <a:t>برای اینترنت اشیا با سرعت بیشتر و مصرف انرژی پایین‌تری در حال توسعه است. در نتیجه، اشیا با سرعت بیشتر و ارزانتری به اینترنت متصل خواهند شد.</a:t>
            </a:r>
          </a:p>
          <a:p>
            <a:pPr algn="r" rtl="1">
              <a:lnSpc>
                <a:spcPct val="150000"/>
              </a:lnSpc>
            </a:pPr>
            <a:r>
              <a:rPr lang="fa-IR" sz="2000" dirty="0">
                <a:latin typeface="Dubai" panose="020B0503030403030204" pitchFamily="34" charset="-78"/>
                <a:cs typeface="Dubai" panose="020B0503030403030204" pitchFamily="34" charset="-78"/>
              </a:rPr>
              <a:t>با توجه به (</a:t>
            </a:r>
            <a:r>
              <a:rPr lang="en-US" sz="2000" dirty="0" err="1">
                <a:latin typeface="Dubai" panose="020B0503030403030204" pitchFamily="34" charset="-78"/>
                <a:cs typeface="Dubai" panose="020B0503030403030204" pitchFamily="34" charset="-78"/>
              </a:rPr>
              <a:t>WoT</a:t>
            </a:r>
            <a:r>
              <a:rPr lang="en-US" sz="2000" dirty="0">
                <a:latin typeface="Dubai" panose="020B0503030403030204" pitchFamily="34" charset="-78"/>
                <a:cs typeface="Dubai" panose="020B0503030403030204" pitchFamily="34" charset="-78"/>
              </a:rPr>
              <a:t> (Web of Things ، </a:t>
            </a:r>
            <a:r>
              <a:rPr lang="fa-IR" sz="2000" dirty="0">
                <a:latin typeface="Dubai" panose="020B0503030403030204" pitchFamily="34" charset="-78"/>
                <a:cs typeface="Dubai" panose="020B0503030403030204" pitchFamily="34" charset="-78"/>
              </a:rPr>
              <a:t>جریان داده‌ها از فرد به فرد، از فرد به دستگاه و از دستگاه به دستگاه وجود دارد. ارتباط دستگاه‌ها به‌طور فزاینده‌ای به اتصالات اینترنتی ختم می‌شود. در نهایت، اینترنت اشیا می‌تواند وسیله‌ای برای سود بیشتر، راحتی بیشتر و استفاده بهتر از منابع، حفظ انرژی و محیط زیست در آینده‌ای نه چندان دور باشد</a:t>
            </a:r>
          </a:p>
        </p:txBody>
      </p:sp>
      <p:pic>
        <p:nvPicPr>
          <p:cNvPr id="5" name="Picture 2">
            <a:extLst>
              <a:ext uri="{FF2B5EF4-FFF2-40B4-BE49-F238E27FC236}">
                <a16:creationId xmlns:a16="http://schemas.microsoft.com/office/drawing/2014/main" id="{77F89785-E78C-E0F2-0EF4-D9BEC4C47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3441" y="4328098"/>
            <a:ext cx="5012859" cy="2398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853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0052B6-3E35-C96B-83CF-9791E54926D7}"/>
              </a:ext>
            </a:extLst>
          </p:cNvPr>
          <p:cNvPicPr>
            <a:picLocks noChangeAspect="1"/>
          </p:cNvPicPr>
          <p:nvPr/>
        </p:nvPicPr>
        <p:blipFill>
          <a:blip r:embed="rId2"/>
          <a:stretch>
            <a:fillRect/>
          </a:stretch>
        </p:blipFill>
        <p:spPr>
          <a:xfrm>
            <a:off x="337857" y="1596277"/>
            <a:ext cx="7093884" cy="4212564"/>
          </a:xfrm>
          <a:prstGeom prst="rect">
            <a:avLst/>
          </a:prstGeom>
        </p:spPr>
      </p:pic>
      <p:sp>
        <p:nvSpPr>
          <p:cNvPr id="5" name="TextBox 4">
            <a:extLst>
              <a:ext uri="{FF2B5EF4-FFF2-40B4-BE49-F238E27FC236}">
                <a16:creationId xmlns:a16="http://schemas.microsoft.com/office/drawing/2014/main" id="{1DCDAEC8-8C38-FB7C-E76D-31235888DDD2}"/>
              </a:ext>
            </a:extLst>
          </p:cNvPr>
          <p:cNvSpPr txBox="1"/>
          <p:nvPr/>
        </p:nvSpPr>
        <p:spPr>
          <a:xfrm>
            <a:off x="7458636" y="1101405"/>
            <a:ext cx="4527176" cy="5456302"/>
          </a:xfrm>
          <a:prstGeom prst="rect">
            <a:avLst/>
          </a:prstGeom>
          <a:noFill/>
        </p:spPr>
        <p:txBody>
          <a:bodyPr wrap="square">
            <a:spAutoFit/>
          </a:bodyPr>
          <a:lstStyle/>
          <a:p>
            <a:pPr algn="r" rtl="1" fontAlgn="base">
              <a:lnSpc>
                <a:spcPct val="150000"/>
              </a:lnSpc>
            </a:pPr>
            <a:r>
              <a:rPr lang="fa-IR" sz="1950" b="0" i="0" dirty="0">
                <a:effectLst/>
                <a:latin typeface="Dubai" panose="020B0503030403030204" pitchFamily="34" charset="-78"/>
                <a:cs typeface="Dubai" panose="020B0503030403030204" pitchFamily="34" charset="-78"/>
              </a:rPr>
              <a:t>در </a:t>
            </a:r>
            <a:r>
              <a:rPr lang="en-US" sz="1950" b="0" i="0" dirty="0">
                <a:effectLst/>
                <a:latin typeface="Dubai" panose="020B0503030403030204" pitchFamily="34" charset="-78"/>
                <a:cs typeface="Dubai" panose="020B0503030403030204" pitchFamily="34" charset="-78"/>
              </a:rPr>
              <a:t>IoT</a:t>
            </a:r>
            <a:r>
              <a:rPr lang="fa-IR" sz="1950" dirty="0">
                <a:latin typeface="Dubai" panose="020B0503030403030204" pitchFamily="34" charset="-78"/>
                <a:cs typeface="Dubai" panose="020B0503030403030204" pitchFamily="34" charset="-78"/>
              </a:rPr>
              <a:t> </a:t>
            </a:r>
            <a:r>
              <a:rPr lang="en-US" sz="1950" b="0" i="0" dirty="0">
                <a:effectLst/>
                <a:latin typeface="Dubai" panose="020B0503030403030204" pitchFamily="34" charset="-78"/>
                <a:cs typeface="Dubai" panose="020B0503030403030204" pitchFamily="34" charset="-78"/>
              </a:rPr>
              <a:t> </a:t>
            </a:r>
            <a:r>
              <a:rPr lang="fa-IR" sz="1950" b="0" i="0" dirty="0">
                <a:effectLst/>
                <a:latin typeface="Dubai" panose="020B0503030403030204" pitchFamily="34" charset="-78"/>
                <a:cs typeface="Dubai" panose="020B0503030403030204" pitchFamily="34" charset="-78"/>
              </a:rPr>
              <a:t>نیز حفاظت از داده‌های کاربران بسیار مهم است. بدین منظور سیستم‌های اینترنت اشیا باید از نظر امنیتی امکان تشخیص بدافزارها یا تهدیدها را داشته باشند و پروتکل‌های امنیتی استاندارد را رعایت نمایند. در غیر این صورت کل یک سیستم می‌تواند توسط اتصال یک دستگاه غیرمجاز به خطر بیفتد. سایر ریسک‌ها و خطرات ممکن شامل حفاظت از کلان داده‌های تولید شده و داده‌های ضروری که قدرت و فواید اینترنت اشیا را افزایش می‌دهند، می‌باشد که این ضرورت را ایجاد می‌کند در لایه طراحی سیستم‌های مختلف ، تمامی موارد امنیتی را لحاظ نمود.</a:t>
            </a:r>
          </a:p>
        </p:txBody>
      </p:sp>
      <p:sp>
        <p:nvSpPr>
          <p:cNvPr id="7" name="Title 1">
            <a:extLst>
              <a:ext uri="{FF2B5EF4-FFF2-40B4-BE49-F238E27FC236}">
                <a16:creationId xmlns:a16="http://schemas.microsoft.com/office/drawing/2014/main" id="{4ACEBBBD-B776-46B8-585E-5D847757EADF}"/>
              </a:ext>
            </a:extLst>
          </p:cNvPr>
          <p:cNvSpPr>
            <a:spLocks noGrp="1"/>
          </p:cNvSpPr>
          <p:nvPr>
            <p:ph type="title"/>
          </p:nvPr>
        </p:nvSpPr>
        <p:spPr>
          <a:xfrm>
            <a:off x="905435" y="238474"/>
            <a:ext cx="10511117" cy="825255"/>
          </a:xfrm>
        </p:spPr>
        <p:txBody>
          <a:bodyPr>
            <a:normAutofit/>
          </a:bodyPr>
          <a:lstStyle/>
          <a:p>
            <a:pPr algn="ctr" rtl="1"/>
            <a:r>
              <a:rPr lang="fa-IR" sz="3600" dirty="0">
                <a:latin typeface="Dubai" panose="020B0503030403030204" pitchFamily="34" charset="-78"/>
                <a:cs typeface="Dubai" panose="020B0503030403030204" pitchFamily="34" charset="-78"/>
              </a:rPr>
              <a:t>امنیت اینترنت اشیا و خطرات مرتبط: </a:t>
            </a:r>
            <a:endParaRPr lang="en-US" dirty="0"/>
          </a:p>
        </p:txBody>
      </p:sp>
    </p:spTree>
    <p:extLst>
      <p:ext uri="{BB962C8B-B14F-4D97-AF65-F5344CB8AC3E}">
        <p14:creationId xmlns:p14="http://schemas.microsoft.com/office/powerpoint/2010/main" val="1477490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477BC-06AE-106F-1EC0-75A914ABCBB0}"/>
              </a:ext>
            </a:extLst>
          </p:cNvPr>
          <p:cNvSpPr>
            <a:spLocks noGrp="1"/>
          </p:cNvSpPr>
          <p:nvPr>
            <p:ph type="title"/>
          </p:nvPr>
        </p:nvSpPr>
        <p:spPr>
          <a:xfrm>
            <a:off x="1143001" y="0"/>
            <a:ext cx="9905998" cy="959224"/>
          </a:xfrm>
        </p:spPr>
        <p:txBody>
          <a:bodyPr/>
          <a:lstStyle/>
          <a:p>
            <a:pPr algn="r" rtl="1"/>
            <a:r>
              <a:rPr lang="fa-IR" sz="3600" b="0" i="0" dirty="0">
                <a:effectLst/>
                <a:latin typeface="Dubai" panose="020B0503030403030204" pitchFamily="34" charset="-78"/>
                <a:cs typeface="Dubai" panose="020B0503030403030204" pitchFamily="34" charset="-78"/>
              </a:rPr>
              <a:t>روشنایی هوشمند:</a:t>
            </a:r>
            <a:endParaRPr lang="en-US" dirty="0"/>
          </a:p>
        </p:txBody>
      </p:sp>
      <p:pic>
        <p:nvPicPr>
          <p:cNvPr id="5122" name="Picture 2">
            <a:extLst>
              <a:ext uri="{FF2B5EF4-FFF2-40B4-BE49-F238E27FC236}">
                <a16:creationId xmlns:a16="http://schemas.microsoft.com/office/drawing/2014/main" id="{33967267-B31F-3889-7BB8-4FB7E2C5E5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20" t="4954" r="2150" b="7901"/>
          <a:stretch/>
        </p:blipFill>
        <p:spPr bwMode="auto">
          <a:xfrm>
            <a:off x="1721223" y="2906789"/>
            <a:ext cx="8904721" cy="37286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B81DADB-D44E-1855-B755-58B7520A66A0}"/>
              </a:ext>
            </a:extLst>
          </p:cNvPr>
          <p:cNvSpPr txBox="1"/>
          <p:nvPr/>
        </p:nvSpPr>
        <p:spPr>
          <a:xfrm>
            <a:off x="762004" y="670772"/>
            <a:ext cx="10358716" cy="2171748"/>
          </a:xfrm>
          <a:prstGeom prst="rect">
            <a:avLst/>
          </a:prstGeom>
          <a:noFill/>
        </p:spPr>
        <p:txBody>
          <a:bodyPr wrap="square">
            <a:spAutoFit/>
          </a:bodyPr>
          <a:lstStyle/>
          <a:p>
            <a:pPr algn="r" rtl="1" fontAlgn="base">
              <a:lnSpc>
                <a:spcPct val="150000"/>
              </a:lnSpc>
            </a:pPr>
            <a:r>
              <a:rPr lang="fa-IR" sz="2300" b="0" i="0" dirty="0">
                <a:effectLst/>
                <a:latin typeface="Dubai" panose="020B0503030403030204" pitchFamily="34" charset="-78"/>
                <a:cs typeface="Dubai" panose="020B0503030403030204" pitchFamily="34" charset="-78"/>
              </a:rPr>
              <a:t>تصور کنید هنگامی ‌که به خانه بر می‌گردید، روشنایی خانه قبل از ورودتان روشن شود و لامپ‌های کنار تخت به‌طور خودکار شب‌ها کم‌نور شود و صبح‌ها با تنظیم رنگ و روشنایی، شما را بیدار کند. نورپردازی یک فناوری قدرتمند است که می‌تواند زندگی روزمره ما را در بسیاری جهات تقویت و در عین حال در حفظ انرژی خانه، سازمان‌ها و شهرها مؤثر باشد.</a:t>
            </a:r>
          </a:p>
        </p:txBody>
      </p:sp>
    </p:spTree>
    <p:extLst>
      <p:ext uri="{BB962C8B-B14F-4D97-AF65-F5344CB8AC3E}">
        <p14:creationId xmlns:p14="http://schemas.microsoft.com/office/powerpoint/2010/main" val="34621600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Circuit design</Template>
  <TotalTime>175</TotalTime>
  <Words>1226</Words>
  <Application>Microsoft Office PowerPoint</Application>
  <PresentationFormat>Widescreen</PresentationFormat>
  <Paragraphs>36</Paragraphs>
  <Slides>16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Dubai</vt:lpstr>
      <vt:lpstr>Tw Cen MT</vt:lpstr>
      <vt:lpstr>Circuit</vt:lpstr>
      <vt:lpstr>Internet of Things</vt:lpstr>
      <vt:lpstr>PowerPoint Presentation</vt:lpstr>
      <vt:lpstr>اینترنت اشیا</vt:lpstr>
      <vt:lpstr>PowerPoint Presentation</vt:lpstr>
      <vt:lpstr>اینترنت اشیا</vt:lpstr>
      <vt:lpstr>کلان داده</vt:lpstr>
      <vt:lpstr>چشم انداز اینترنت اشیا: </vt:lpstr>
      <vt:lpstr>امنیت اینترنت اشیا و خطرات مرتبط: </vt:lpstr>
      <vt:lpstr>روشنایی هوشمند:</vt:lpstr>
      <vt:lpstr>اینترنت اشیا و سلامت:</vt:lpstr>
      <vt:lpstr>محافظت از محیط زیست:</vt:lpstr>
      <vt:lpstr>خودروهای هوشمند:</vt:lpstr>
      <vt:lpstr>تولید:</vt:lpstr>
      <vt:lpstr>تولید:</vt:lpstr>
      <vt:lpstr>اینترنت اشیا در ایران</vt:lpstr>
      <vt:lpstr>و اما سخن پایانی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dc:title>
  <dc:creator>Bardia N</dc:creator>
  <cp:lastModifiedBy>Bardia NZ</cp:lastModifiedBy>
  <cp:revision>8</cp:revision>
  <dcterms:created xsi:type="dcterms:W3CDTF">2022-04-16T06:06:17Z</dcterms:created>
  <dcterms:modified xsi:type="dcterms:W3CDTF">2022-04-28T04:59:53Z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